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7" r:id="rId2"/>
    <p:sldId id="258" r:id="rId3"/>
    <p:sldId id="267" r:id="rId4"/>
    <p:sldId id="260" r:id="rId5"/>
    <p:sldId id="266" r:id="rId6"/>
    <p:sldId id="264" r:id="rId7"/>
    <p:sldId id="265" r:id="rId8"/>
    <p:sldId id="263" r:id="rId9"/>
    <p:sldId id="262" r:id="rId10"/>
    <p:sldId id="261" r:id="rId11"/>
    <p:sldId id="271" r:id="rId12"/>
    <p:sldId id="272" r:id="rId13"/>
    <p:sldId id="279" r:id="rId14"/>
    <p:sldId id="278" r:id="rId15"/>
    <p:sldId id="277" r:id="rId16"/>
    <p:sldId id="280" r:id="rId17"/>
    <p:sldId id="275" r:id="rId18"/>
    <p:sldId id="274"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011" autoAdjust="0"/>
  </p:normalViewPr>
  <p:slideViewPr>
    <p:cSldViewPr>
      <p:cViewPr varScale="1">
        <p:scale>
          <a:sx n="84" d="100"/>
          <a:sy n="84" d="100"/>
        </p:scale>
        <p:origin x="-90"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583B07-0E3C-483F-8393-74A7ADE90CEF}" type="doc">
      <dgm:prSet loTypeId="urn:microsoft.com/office/officeart/2005/8/layout/pyramid1" loCatId="pyramid" qsTypeId="urn:microsoft.com/office/officeart/2005/8/quickstyle/simple3" qsCatId="simple" csTypeId="urn:microsoft.com/office/officeart/2005/8/colors/accent1_2" csCatId="accent1" phldr="1"/>
      <dgm:spPr/>
    </dgm:pt>
    <dgm:pt modelId="{83744B0A-7111-434A-8B61-27AC1F1EB22D}">
      <dgm:prSet phldrT="[Text]" custT="1"/>
      <dgm:spPr/>
      <dgm:t>
        <a:bodyPr/>
        <a:lstStyle/>
        <a:p>
          <a:endParaRPr lang="en-US" sz="1800" b="1" dirty="0" smtClean="0"/>
        </a:p>
        <a:p>
          <a:r>
            <a:rPr lang="en-US" sz="1800" b="1" dirty="0" smtClean="0"/>
            <a:t>Tier 1</a:t>
          </a:r>
          <a:endParaRPr lang="en-US" sz="1800" b="1" dirty="0"/>
        </a:p>
      </dgm:t>
    </dgm:pt>
    <dgm:pt modelId="{79F70793-9484-4690-9EC5-790DDD438B31}" type="parTrans" cxnId="{85203B05-AA7F-487C-AA76-53A3FBD8B390}">
      <dgm:prSet/>
      <dgm:spPr/>
      <dgm:t>
        <a:bodyPr/>
        <a:lstStyle/>
        <a:p>
          <a:endParaRPr lang="en-US"/>
        </a:p>
      </dgm:t>
    </dgm:pt>
    <dgm:pt modelId="{0318E7DE-F74A-42F0-8898-C6D114DD89DA}" type="sibTrans" cxnId="{85203B05-AA7F-487C-AA76-53A3FBD8B390}">
      <dgm:prSet/>
      <dgm:spPr/>
      <dgm:t>
        <a:bodyPr/>
        <a:lstStyle/>
        <a:p>
          <a:endParaRPr lang="en-US"/>
        </a:p>
      </dgm:t>
    </dgm:pt>
    <dgm:pt modelId="{B11FB54E-5411-4711-8188-9545FF09BA93}">
      <dgm:prSet phldrT="[Text]" custT="1"/>
      <dgm:spPr/>
      <dgm:t>
        <a:bodyPr/>
        <a:lstStyle/>
        <a:p>
          <a:r>
            <a:rPr lang="en-US" sz="1800" b="1" dirty="0" smtClean="0"/>
            <a:t>Tier 2</a:t>
          </a:r>
          <a:endParaRPr lang="en-US" sz="1800" b="1" dirty="0"/>
        </a:p>
      </dgm:t>
    </dgm:pt>
    <dgm:pt modelId="{D2743841-050A-4776-B6D8-ADEE17A6638F}" type="parTrans" cxnId="{927E6862-D39A-4541-A226-FD6D6F519FB3}">
      <dgm:prSet/>
      <dgm:spPr/>
      <dgm:t>
        <a:bodyPr/>
        <a:lstStyle/>
        <a:p>
          <a:endParaRPr lang="en-US"/>
        </a:p>
      </dgm:t>
    </dgm:pt>
    <dgm:pt modelId="{79400796-8D67-423E-BAE8-EA278116CEC3}" type="sibTrans" cxnId="{927E6862-D39A-4541-A226-FD6D6F519FB3}">
      <dgm:prSet/>
      <dgm:spPr/>
      <dgm:t>
        <a:bodyPr/>
        <a:lstStyle/>
        <a:p>
          <a:endParaRPr lang="en-US"/>
        </a:p>
      </dgm:t>
    </dgm:pt>
    <dgm:pt modelId="{6778EFCE-052E-458F-945A-1BB1B6324604}">
      <dgm:prSet phldrT="[Text]" custT="1"/>
      <dgm:spPr/>
      <dgm:t>
        <a:bodyPr/>
        <a:lstStyle/>
        <a:p>
          <a:r>
            <a:rPr lang="en-US" sz="1800" b="1" dirty="0" smtClean="0"/>
            <a:t>Tier 3</a:t>
          </a:r>
        </a:p>
      </dgm:t>
    </dgm:pt>
    <dgm:pt modelId="{B6B1FA1A-5005-45A3-AD95-CEF2E6578DB9}" type="parTrans" cxnId="{F87A93CB-AE0B-4AB1-BEBC-0E1A1DF8FF7F}">
      <dgm:prSet/>
      <dgm:spPr/>
      <dgm:t>
        <a:bodyPr/>
        <a:lstStyle/>
        <a:p>
          <a:endParaRPr lang="en-US"/>
        </a:p>
      </dgm:t>
    </dgm:pt>
    <dgm:pt modelId="{2FFEFD17-BB58-43AC-8894-0BA7E16827CF}" type="sibTrans" cxnId="{F87A93CB-AE0B-4AB1-BEBC-0E1A1DF8FF7F}">
      <dgm:prSet/>
      <dgm:spPr/>
      <dgm:t>
        <a:bodyPr/>
        <a:lstStyle/>
        <a:p>
          <a:endParaRPr lang="en-US"/>
        </a:p>
      </dgm:t>
    </dgm:pt>
    <dgm:pt modelId="{6C2BA598-16CC-4FAC-B857-9DD900972D73}" type="pres">
      <dgm:prSet presAssocID="{8A583B07-0E3C-483F-8393-74A7ADE90CEF}" presName="Name0" presStyleCnt="0">
        <dgm:presLayoutVars>
          <dgm:dir/>
          <dgm:animLvl val="lvl"/>
          <dgm:resizeHandles val="exact"/>
        </dgm:presLayoutVars>
      </dgm:prSet>
      <dgm:spPr/>
    </dgm:pt>
    <dgm:pt modelId="{C5D838B4-0A5F-4065-B7FB-F15D730D3B1C}" type="pres">
      <dgm:prSet presAssocID="{83744B0A-7111-434A-8B61-27AC1F1EB22D}" presName="Name8" presStyleCnt="0"/>
      <dgm:spPr/>
    </dgm:pt>
    <dgm:pt modelId="{6B70841D-E341-4CBF-BC0B-5287B92463F9}" type="pres">
      <dgm:prSet presAssocID="{83744B0A-7111-434A-8B61-27AC1F1EB22D}" presName="level" presStyleLbl="node1" presStyleIdx="0" presStyleCnt="3">
        <dgm:presLayoutVars>
          <dgm:chMax val="1"/>
          <dgm:bulletEnabled val="1"/>
        </dgm:presLayoutVars>
      </dgm:prSet>
      <dgm:spPr/>
      <dgm:t>
        <a:bodyPr/>
        <a:lstStyle/>
        <a:p>
          <a:endParaRPr lang="en-US"/>
        </a:p>
      </dgm:t>
    </dgm:pt>
    <dgm:pt modelId="{435B2730-0807-4621-B327-7EFC219718E1}" type="pres">
      <dgm:prSet presAssocID="{83744B0A-7111-434A-8B61-27AC1F1EB22D}" presName="levelTx" presStyleLbl="revTx" presStyleIdx="0" presStyleCnt="0">
        <dgm:presLayoutVars>
          <dgm:chMax val="1"/>
          <dgm:bulletEnabled val="1"/>
        </dgm:presLayoutVars>
      </dgm:prSet>
      <dgm:spPr/>
      <dgm:t>
        <a:bodyPr/>
        <a:lstStyle/>
        <a:p>
          <a:endParaRPr lang="en-US"/>
        </a:p>
      </dgm:t>
    </dgm:pt>
    <dgm:pt modelId="{0C801257-AF17-4454-BD39-EFAA4A414A9B}" type="pres">
      <dgm:prSet presAssocID="{B11FB54E-5411-4711-8188-9545FF09BA93}" presName="Name8" presStyleCnt="0"/>
      <dgm:spPr/>
    </dgm:pt>
    <dgm:pt modelId="{6C4CC15D-90E3-4A3C-B9E0-8C11CD23EE86}" type="pres">
      <dgm:prSet presAssocID="{B11FB54E-5411-4711-8188-9545FF09BA93}" presName="level" presStyleLbl="node1" presStyleIdx="1" presStyleCnt="3">
        <dgm:presLayoutVars>
          <dgm:chMax val="1"/>
          <dgm:bulletEnabled val="1"/>
        </dgm:presLayoutVars>
      </dgm:prSet>
      <dgm:spPr/>
      <dgm:t>
        <a:bodyPr/>
        <a:lstStyle/>
        <a:p>
          <a:endParaRPr lang="en-US"/>
        </a:p>
      </dgm:t>
    </dgm:pt>
    <dgm:pt modelId="{04677FE3-CF03-4696-9283-D3F16B50E878}" type="pres">
      <dgm:prSet presAssocID="{B11FB54E-5411-4711-8188-9545FF09BA93}" presName="levelTx" presStyleLbl="revTx" presStyleIdx="0" presStyleCnt="0">
        <dgm:presLayoutVars>
          <dgm:chMax val="1"/>
          <dgm:bulletEnabled val="1"/>
        </dgm:presLayoutVars>
      </dgm:prSet>
      <dgm:spPr/>
      <dgm:t>
        <a:bodyPr/>
        <a:lstStyle/>
        <a:p>
          <a:endParaRPr lang="en-US"/>
        </a:p>
      </dgm:t>
    </dgm:pt>
    <dgm:pt modelId="{272D364F-ACFC-4393-A561-DADD28B5CB8A}" type="pres">
      <dgm:prSet presAssocID="{6778EFCE-052E-458F-945A-1BB1B6324604}" presName="Name8" presStyleCnt="0"/>
      <dgm:spPr/>
    </dgm:pt>
    <dgm:pt modelId="{428E6682-2C41-452C-8CBA-65504871C5C7}" type="pres">
      <dgm:prSet presAssocID="{6778EFCE-052E-458F-945A-1BB1B6324604}" presName="level" presStyleLbl="node1" presStyleIdx="2" presStyleCnt="3">
        <dgm:presLayoutVars>
          <dgm:chMax val="1"/>
          <dgm:bulletEnabled val="1"/>
        </dgm:presLayoutVars>
      </dgm:prSet>
      <dgm:spPr/>
      <dgm:t>
        <a:bodyPr/>
        <a:lstStyle/>
        <a:p>
          <a:endParaRPr lang="en-US"/>
        </a:p>
      </dgm:t>
    </dgm:pt>
    <dgm:pt modelId="{BC4C6CF1-6F8D-4908-9A71-876937C4671F}" type="pres">
      <dgm:prSet presAssocID="{6778EFCE-052E-458F-945A-1BB1B6324604}" presName="levelTx" presStyleLbl="revTx" presStyleIdx="0" presStyleCnt="0">
        <dgm:presLayoutVars>
          <dgm:chMax val="1"/>
          <dgm:bulletEnabled val="1"/>
        </dgm:presLayoutVars>
      </dgm:prSet>
      <dgm:spPr/>
      <dgm:t>
        <a:bodyPr/>
        <a:lstStyle/>
        <a:p>
          <a:endParaRPr lang="en-US"/>
        </a:p>
      </dgm:t>
    </dgm:pt>
  </dgm:ptLst>
  <dgm:cxnLst>
    <dgm:cxn modelId="{CB5AF201-520E-4C0F-AA72-7E91288BF12A}" type="presOf" srcId="{6778EFCE-052E-458F-945A-1BB1B6324604}" destId="{428E6682-2C41-452C-8CBA-65504871C5C7}" srcOrd="0" destOrd="0" presId="urn:microsoft.com/office/officeart/2005/8/layout/pyramid1"/>
    <dgm:cxn modelId="{26DF1582-B7B4-4705-A21A-142784451CBE}" type="presOf" srcId="{B11FB54E-5411-4711-8188-9545FF09BA93}" destId="{6C4CC15D-90E3-4A3C-B9E0-8C11CD23EE86}" srcOrd="0" destOrd="0" presId="urn:microsoft.com/office/officeart/2005/8/layout/pyramid1"/>
    <dgm:cxn modelId="{0CE9D369-E724-448A-858D-48AF12789475}" type="presOf" srcId="{83744B0A-7111-434A-8B61-27AC1F1EB22D}" destId="{435B2730-0807-4621-B327-7EFC219718E1}" srcOrd="1" destOrd="0" presId="urn:microsoft.com/office/officeart/2005/8/layout/pyramid1"/>
    <dgm:cxn modelId="{927E6862-D39A-4541-A226-FD6D6F519FB3}" srcId="{8A583B07-0E3C-483F-8393-74A7ADE90CEF}" destId="{B11FB54E-5411-4711-8188-9545FF09BA93}" srcOrd="1" destOrd="0" parTransId="{D2743841-050A-4776-B6D8-ADEE17A6638F}" sibTransId="{79400796-8D67-423E-BAE8-EA278116CEC3}"/>
    <dgm:cxn modelId="{85203B05-AA7F-487C-AA76-53A3FBD8B390}" srcId="{8A583B07-0E3C-483F-8393-74A7ADE90CEF}" destId="{83744B0A-7111-434A-8B61-27AC1F1EB22D}" srcOrd="0" destOrd="0" parTransId="{79F70793-9484-4690-9EC5-790DDD438B31}" sibTransId="{0318E7DE-F74A-42F0-8898-C6D114DD89DA}"/>
    <dgm:cxn modelId="{C53F8889-608E-44C0-AD7C-D537EE5BA1CB}" type="presOf" srcId="{B11FB54E-5411-4711-8188-9545FF09BA93}" destId="{04677FE3-CF03-4696-9283-D3F16B50E878}" srcOrd="1" destOrd="0" presId="urn:microsoft.com/office/officeart/2005/8/layout/pyramid1"/>
    <dgm:cxn modelId="{40B08B0C-6DFF-4772-B5CF-510733A6780F}" type="presOf" srcId="{8A583B07-0E3C-483F-8393-74A7ADE90CEF}" destId="{6C2BA598-16CC-4FAC-B857-9DD900972D73}" srcOrd="0" destOrd="0" presId="urn:microsoft.com/office/officeart/2005/8/layout/pyramid1"/>
    <dgm:cxn modelId="{F87A93CB-AE0B-4AB1-BEBC-0E1A1DF8FF7F}" srcId="{8A583B07-0E3C-483F-8393-74A7ADE90CEF}" destId="{6778EFCE-052E-458F-945A-1BB1B6324604}" srcOrd="2" destOrd="0" parTransId="{B6B1FA1A-5005-45A3-AD95-CEF2E6578DB9}" sibTransId="{2FFEFD17-BB58-43AC-8894-0BA7E16827CF}"/>
    <dgm:cxn modelId="{3FE64711-781E-42CD-9B62-DE9C3A44A3AF}" type="presOf" srcId="{83744B0A-7111-434A-8B61-27AC1F1EB22D}" destId="{6B70841D-E341-4CBF-BC0B-5287B92463F9}" srcOrd="0" destOrd="0" presId="urn:microsoft.com/office/officeart/2005/8/layout/pyramid1"/>
    <dgm:cxn modelId="{24FB32CE-8C19-42D5-B525-888291EE9CED}" type="presOf" srcId="{6778EFCE-052E-458F-945A-1BB1B6324604}" destId="{BC4C6CF1-6F8D-4908-9A71-876937C4671F}" srcOrd="1" destOrd="0" presId="urn:microsoft.com/office/officeart/2005/8/layout/pyramid1"/>
    <dgm:cxn modelId="{6E826680-6723-44F0-9312-BF96E56763F0}" type="presParOf" srcId="{6C2BA598-16CC-4FAC-B857-9DD900972D73}" destId="{C5D838B4-0A5F-4065-B7FB-F15D730D3B1C}" srcOrd="0" destOrd="0" presId="urn:microsoft.com/office/officeart/2005/8/layout/pyramid1"/>
    <dgm:cxn modelId="{2CF9B48E-4FD3-4D0C-914D-2364C16AF3CE}" type="presParOf" srcId="{C5D838B4-0A5F-4065-B7FB-F15D730D3B1C}" destId="{6B70841D-E341-4CBF-BC0B-5287B92463F9}" srcOrd="0" destOrd="0" presId="urn:microsoft.com/office/officeart/2005/8/layout/pyramid1"/>
    <dgm:cxn modelId="{6F286272-575D-4D39-91F0-E3B40782545C}" type="presParOf" srcId="{C5D838B4-0A5F-4065-B7FB-F15D730D3B1C}" destId="{435B2730-0807-4621-B327-7EFC219718E1}" srcOrd="1" destOrd="0" presId="urn:microsoft.com/office/officeart/2005/8/layout/pyramid1"/>
    <dgm:cxn modelId="{A9A480EC-59B6-464E-9616-ED3F7BBDEC21}" type="presParOf" srcId="{6C2BA598-16CC-4FAC-B857-9DD900972D73}" destId="{0C801257-AF17-4454-BD39-EFAA4A414A9B}" srcOrd="1" destOrd="0" presId="urn:microsoft.com/office/officeart/2005/8/layout/pyramid1"/>
    <dgm:cxn modelId="{93A5C766-A479-46B0-9501-B787FF947B10}" type="presParOf" srcId="{0C801257-AF17-4454-BD39-EFAA4A414A9B}" destId="{6C4CC15D-90E3-4A3C-B9E0-8C11CD23EE86}" srcOrd="0" destOrd="0" presId="urn:microsoft.com/office/officeart/2005/8/layout/pyramid1"/>
    <dgm:cxn modelId="{05EE411A-1BD5-4645-9556-905E6525699C}" type="presParOf" srcId="{0C801257-AF17-4454-BD39-EFAA4A414A9B}" destId="{04677FE3-CF03-4696-9283-D3F16B50E878}" srcOrd="1" destOrd="0" presId="urn:microsoft.com/office/officeart/2005/8/layout/pyramid1"/>
    <dgm:cxn modelId="{220BF973-2805-4288-B282-0869E41067F7}" type="presParOf" srcId="{6C2BA598-16CC-4FAC-B857-9DD900972D73}" destId="{272D364F-ACFC-4393-A561-DADD28B5CB8A}" srcOrd="2" destOrd="0" presId="urn:microsoft.com/office/officeart/2005/8/layout/pyramid1"/>
    <dgm:cxn modelId="{DCACCE55-9CB2-46B3-9527-0523536A3483}" type="presParOf" srcId="{272D364F-ACFC-4393-A561-DADD28B5CB8A}" destId="{428E6682-2C41-452C-8CBA-65504871C5C7}" srcOrd="0" destOrd="0" presId="urn:microsoft.com/office/officeart/2005/8/layout/pyramid1"/>
    <dgm:cxn modelId="{2B5F8560-5257-40EB-B97D-EADE93D9F29D}" type="presParOf" srcId="{272D364F-ACFC-4393-A561-DADD28B5CB8A}" destId="{BC4C6CF1-6F8D-4908-9A71-876937C4671F}"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B70841D-E341-4CBF-BC0B-5287B92463F9}">
      <dsp:nvSpPr>
        <dsp:cNvPr id="0" name=""/>
        <dsp:cNvSpPr/>
      </dsp:nvSpPr>
      <dsp:spPr>
        <a:xfrm>
          <a:off x="1295400" y="0"/>
          <a:ext cx="1295400" cy="863600"/>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en-US" sz="1800" b="1" kern="1200" dirty="0" smtClean="0"/>
        </a:p>
        <a:p>
          <a:pPr lvl="0" algn="ctr" defTabSz="800100">
            <a:lnSpc>
              <a:spcPct val="90000"/>
            </a:lnSpc>
            <a:spcBef>
              <a:spcPct val="0"/>
            </a:spcBef>
            <a:spcAft>
              <a:spcPct val="35000"/>
            </a:spcAft>
          </a:pPr>
          <a:r>
            <a:rPr lang="en-US" sz="1800" b="1" kern="1200" dirty="0" smtClean="0"/>
            <a:t>Tier 1</a:t>
          </a:r>
          <a:endParaRPr lang="en-US" sz="1800" b="1" kern="1200" dirty="0"/>
        </a:p>
      </dsp:txBody>
      <dsp:txXfrm>
        <a:off x="1295400" y="0"/>
        <a:ext cx="1295400" cy="863600"/>
      </dsp:txXfrm>
    </dsp:sp>
    <dsp:sp modelId="{6C4CC15D-90E3-4A3C-B9E0-8C11CD23EE86}">
      <dsp:nvSpPr>
        <dsp:cNvPr id="0" name=""/>
        <dsp:cNvSpPr/>
      </dsp:nvSpPr>
      <dsp:spPr>
        <a:xfrm>
          <a:off x="647700" y="863600"/>
          <a:ext cx="2590800" cy="863600"/>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Tier 2</a:t>
          </a:r>
          <a:endParaRPr lang="en-US" sz="1800" b="1" kern="1200" dirty="0"/>
        </a:p>
      </dsp:txBody>
      <dsp:txXfrm>
        <a:off x="1101089" y="863600"/>
        <a:ext cx="1684020" cy="863600"/>
      </dsp:txXfrm>
    </dsp:sp>
    <dsp:sp modelId="{428E6682-2C41-452C-8CBA-65504871C5C7}">
      <dsp:nvSpPr>
        <dsp:cNvPr id="0" name=""/>
        <dsp:cNvSpPr/>
      </dsp:nvSpPr>
      <dsp:spPr>
        <a:xfrm>
          <a:off x="0" y="1727200"/>
          <a:ext cx="3886200" cy="863600"/>
        </a:xfrm>
        <a:prstGeom prst="trapezoid">
          <a:avLst>
            <a:gd name="adj" fmla="val 75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Tier 3</a:t>
          </a:r>
        </a:p>
      </dsp:txBody>
      <dsp:txXfrm>
        <a:off x="680084" y="1727200"/>
        <a:ext cx="2526030" cy="8636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FC2D63-2751-4F01-9A44-08CCB9228898}" type="datetimeFigureOut">
              <a:rPr lang="en-US" smtClean="0"/>
              <a:pPr/>
              <a:t>10/21/2015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371EF6-DBFE-4BCE-BA8A-85229AD425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Who?</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A network and coalition of States Militias, patriotic civilians, individual freedom fighters, journalists, and media relations personnel from patriotic political activism groups, in conjunction with local law enforcement if and where applicable.</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What?</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Defense of public and private property, lives, and liberty to exercise God-given rights, seen plainly in the laws of Nature, and codified in the Declaration of Independence and Bill of Rights, at the request of such parties in need of such defense, and the documentation and archiving of all defensive actions taken by the coalition for accurate and prompt reporting to all concerned public venues and media.</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Where?</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Defensive posture shall be taken up in the optimal tactical position in relation to the people or property in need of such defense. All local laws not in violation of the U.S. and subject States Constitution shall be observed. All laws in violation of the U.S. and subject States Constitution are hereby considered null and void, the enforcement of which most likely represents the need for such defense as herein outlined.</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When?</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As the nature of a Quick Reaction Force is understood, a defensive posture will be taken up in the shortest amount of time possible for the allocation of the necessary defensive resources to the location determined. Minimum force size will be determined by the leadership of the coalition.</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Why?</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As has been the case throughout recorded history, and reasonably assumed throughout unrecorded history, governments instituted amongst men for the protection of private lives and property have always assumed and usurped duties and responsibilities contrary to the purpose of their institution, and, specific to these United States, such governments have done so in complete and utter violation of the documents which established them by the free will of the people, and the union of them via the Constitution and Bill of Rights. Once those governments have ceded their intended purpose to some other end or intent, it can be reasonably and logically ascertained that such entity would become aggressive to its former purpose and the people who established it in pursuit of its own goals.</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At such a point as the government intends to use the physical power granted it by those who implemented it against them, it then becomes the responsibility of the people themselves to defend their country from its government, and to generally revert to the process outlined by the Declaration of Independence to absolve such government of its power, or separate from it to be freed from its oppression. As this coalition/network is intended for the defense of the populace from enemies foreign and domestic, the latter path shall be left to the determination of that populace, and we shall guarantee them the freedom to make that choice in accordance with man's God-given Liberty, the ideas espoused in the Declaration of Independence, the Constitutions of the several States, the Constitution of their union, and the Bill of Rights, so help us God.</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Response Coordinator</a:t>
            </a:r>
            <a:r>
              <a:rPr lang="en-US" sz="1200" kern="1200" dirty="0" smtClean="0">
                <a:solidFill>
                  <a:schemeClr val="tx1"/>
                </a:solidFill>
                <a:latin typeface="+mn-lt"/>
                <a:ea typeface="+mn-ea"/>
                <a:cs typeface="+mn-cs"/>
              </a:rPr>
              <a:t> - Administrative manager of all Operation Mutual Defense Missions, and of OMD specific assets and personnel in an AO, and as an advisor/consultant to the party requesting defense and the volunteers gathered to affect it. Will assign Militia Liaison to each event, maintaining communication and conveying reports to the Board.</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r>
              <a:rPr lang="en-US" sz="1200" b="1" kern="1200" dirty="0" smtClean="0">
                <a:solidFill>
                  <a:schemeClr val="tx1"/>
                </a:solidFill>
                <a:latin typeface="+mn-lt"/>
                <a:ea typeface="+mn-ea"/>
                <a:cs typeface="+mn-cs"/>
              </a:rPr>
              <a:t>Public Relations</a:t>
            </a:r>
            <a:r>
              <a:rPr lang="en-US" sz="1200" kern="1200" dirty="0" smtClean="0">
                <a:solidFill>
                  <a:schemeClr val="tx1"/>
                </a:solidFill>
                <a:latin typeface="+mn-lt"/>
                <a:ea typeface="+mn-ea"/>
                <a:cs typeface="+mn-cs"/>
              </a:rPr>
              <a:t> - Preparation of press releases, consultant on compilation of information to be disseminated. Working with tier 2 members for dissemination of press releases, articles, video and audio authorized productions. </a:t>
            </a:r>
            <a:r>
              <a:rPr lang="en-US" sz="1200" kern="1200" smtClean="0">
                <a:solidFill>
                  <a:schemeClr val="tx1"/>
                </a:solidFill>
                <a:latin typeface="+mn-lt"/>
                <a:ea typeface="+mn-ea"/>
                <a:cs typeface="+mn-cs"/>
              </a:rPr>
              <a:t>Coordinate between tier 2 members regarding: interviews, data collection, etc.;  writing necessary documents, including talking points and scripts for audio/visual presentations; dissemination of information, </a:t>
            </a:r>
          </a:p>
          <a:p>
            <a:endParaRPr lang="en-US"/>
          </a:p>
        </p:txBody>
      </p:sp>
      <p:sp>
        <p:nvSpPr>
          <p:cNvPr id="4" name="Slide Number Placeholder 3"/>
          <p:cNvSpPr>
            <a:spLocks noGrp="1"/>
          </p:cNvSpPr>
          <p:nvPr>
            <p:ph type="sldNum" sz="quarter" idx="10"/>
          </p:nvPr>
        </p:nvSpPr>
        <p:spPr/>
        <p:txBody>
          <a:bodyPr/>
          <a:lstStyle/>
          <a:p>
            <a:fld id="{0B371EF6-DBFE-4BCE-BA8A-85229AD42592}"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Logistics</a:t>
            </a:r>
            <a:r>
              <a:rPr lang="en-US" sz="1200" kern="1200" dirty="0" smtClean="0">
                <a:solidFill>
                  <a:schemeClr val="tx1"/>
                </a:solidFill>
                <a:latin typeface="+mn-lt"/>
                <a:ea typeface="+mn-ea"/>
                <a:cs typeface="+mn-cs"/>
              </a:rPr>
              <a:t> - Overall coordination of logistical demands for OMD operations, including coordination with BTFA and other cooperating organizations. Once an incident is operational working with tier 2 regional or at large members to arrange for acquisition and distribution of supplies and equipment.</a:t>
            </a:r>
          </a:p>
          <a:p>
            <a:endParaRPr lang="en-US" dirty="0"/>
          </a:p>
        </p:txBody>
      </p:sp>
      <p:sp>
        <p:nvSpPr>
          <p:cNvPr id="4" name="Slide Number Placeholder 3"/>
          <p:cNvSpPr>
            <a:spLocks noGrp="1"/>
          </p:cNvSpPr>
          <p:nvPr>
            <p:ph type="sldNum" sz="quarter" idx="10"/>
          </p:nvPr>
        </p:nvSpPr>
        <p:spPr/>
        <p:txBody>
          <a:bodyPr/>
          <a:lstStyle/>
          <a:p>
            <a:fld id="{0B371EF6-DBFE-4BCE-BA8A-85229AD42592}"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028217-F688-44D7-B4AB-700C29195239}" type="datetime1">
              <a:rPr lang="en-US" smtClean="0"/>
              <a:t>10/21/2015</a:t>
            </a:fld>
            <a:endParaRPr lang="en-US"/>
          </a:p>
        </p:txBody>
      </p:sp>
      <p:sp>
        <p:nvSpPr>
          <p:cNvPr id="5" name="Footer Placeholder 4"/>
          <p:cNvSpPr>
            <a:spLocks noGrp="1"/>
          </p:cNvSpPr>
          <p:nvPr>
            <p:ph type="ftr" sz="quarter" idx="11"/>
          </p:nvPr>
        </p:nvSpPr>
        <p:spPr/>
        <p:txBody>
          <a:bodyPr/>
          <a:lstStyle/>
          <a:p>
            <a:r>
              <a:rPr lang="en-US" smtClean="0"/>
              <a:t>DRAFT</a:t>
            </a:r>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CF0B24-B931-4B14-B796-13C0544C75D9}" type="datetime1">
              <a:rPr lang="en-US" smtClean="0"/>
              <a:t>10/21/2015</a:t>
            </a:fld>
            <a:endParaRPr lang="en-US"/>
          </a:p>
        </p:txBody>
      </p:sp>
      <p:sp>
        <p:nvSpPr>
          <p:cNvPr id="5" name="Footer Placeholder 4"/>
          <p:cNvSpPr>
            <a:spLocks noGrp="1"/>
          </p:cNvSpPr>
          <p:nvPr>
            <p:ph type="ftr" sz="quarter" idx="11"/>
          </p:nvPr>
        </p:nvSpPr>
        <p:spPr/>
        <p:txBody>
          <a:bodyPr/>
          <a:lstStyle/>
          <a:p>
            <a:r>
              <a:rPr lang="en-US" smtClean="0"/>
              <a:t>DRAFT</a:t>
            </a:r>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5A3C25-2B6C-4680-94F2-BE8195B7D734}" type="datetime1">
              <a:rPr lang="en-US" smtClean="0"/>
              <a:t>10/21/2015</a:t>
            </a:fld>
            <a:endParaRPr lang="en-US"/>
          </a:p>
        </p:txBody>
      </p:sp>
      <p:sp>
        <p:nvSpPr>
          <p:cNvPr id="5" name="Footer Placeholder 4"/>
          <p:cNvSpPr>
            <a:spLocks noGrp="1"/>
          </p:cNvSpPr>
          <p:nvPr>
            <p:ph type="ftr" sz="quarter" idx="11"/>
          </p:nvPr>
        </p:nvSpPr>
        <p:spPr/>
        <p:txBody>
          <a:bodyPr/>
          <a:lstStyle/>
          <a:p>
            <a:r>
              <a:rPr lang="en-US" smtClean="0"/>
              <a:t>DRAFT</a:t>
            </a:r>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9292E-D802-437E-BF1F-52C083288F46}" type="datetime1">
              <a:rPr lang="en-US" smtClean="0"/>
              <a:t>10/21/2015</a:t>
            </a:fld>
            <a:endParaRPr lang="en-US"/>
          </a:p>
        </p:txBody>
      </p:sp>
      <p:sp>
        <p:nvSpPr>
          <p:cNvPr id="5" name="Footer Placeholder 4"/>
          <p:cNvSpPr>
            <a:spLocks noGrp="1"/>
          </p:cNvSpPr>
          <p:nvPr>
            <p:ph type="ftr" sz="quarter" idx="11"/>
          </p:nvPr>
        </p:nvSpPr>
        <p:spPr/>
        <p:txBody>
          <a:bodyPr/>
          <a:lstStyle/>
          <a:p>
            <a:r>
              <a:rPr lang="en-US" smtClean="0"/>
              <a:t>DRAFT</a:t>
            </a:r>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E887A9-35B2-4B8E-9939-8DFCB7048D1D}" type="datetime1">
              <a:rPr lang="en-US" smtClean="0"/>
              <a:t>10/21/2015</a:t>
            </a:fld>
            <a:endParaRPr lang="en-US"/>
          </a:p>
        </p:txBody>
      </p:sp>
      <p:sp>
        <p:nvSpPr>
          <p:cNvPr id="5" name="Footer Placeholder 4"/>
          <p:cNvSpPr>
            <a:spLocks noGrp="1"/>
          </p:cNvSpPr>
          <p:nvPr>
            <p:ph type="ftr" sz="quarter" idx="11"/>
          </p:nvPr>
        </p:nvSpPr>
        <p:spPr/>
        <p:txBody>
          <a:bodyPr/>
          <a:lstStyle/>
          <a:p>
            <a:r>
              <a:rPr lang="en-US" smtClean="0"/>
              <a:t>DRAFT</a:t>
            </a:r>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3921AC-4A82-4BFE-BB74-DAA5C761946A}" type="datetime1">
              <a:rPr lang="en-US" smtClean="0"/>
              <a:t>10/21/2015</a:t>
            </a:fld>
            <a:endParaRPr lang="en-US"/>
          </a:p>
        </p:txBody>
      </p:sp>
      <p:sp>
        <p:nvSpPr>
          <p:cNvPr id="6" name="Footer Placeholder 5"/>
          <p:cNvSpPr>
            <a:spLocks noGrp="1"/>
          </p:cNvSpPr>
          <p:nvPr>
            <p:ph type="ftr" sz="quarter" idx="11"/>
          </p:nvPr>
        </p:nvSpPr>
        <p:spPr/>
        <p:txBody>
          <a:bodyPr/>
          <a:lstStyle/>
          <a:p>
            <a:r>
              <a:rPr lang="en-US" smtClean="0"/>
              <a:t>DRAFT</a:t>
            </a:r>
            <a:endParaRPr lang="en-US"/>
          </a:p>
        </p:txBody>
      </p:sp>
      <p:sp>
        <p:nvSpPr>
          <p:cNvPr id="7" name="Slide Number Placeholder 6"/>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CDA8F9-C574-428B-9C25-E60A2864B9A1}" type="datetime1">
              <a:rPr lang="en-US" smtClean="0"/>
              <a:t>10/21/2015</a:t>
            </a:fld>
            <a:endParaRPr lang="en-US"/>
          </a:p>
        </p:txBody>
      </p:sp>
      <p:sp>
        <p:nvSpPr>
          <p:cNvPr id="8" name="Footer Placeholder 7"/>
          <p:cNvSpPr>
            <a:spLocks noGrp="1"/>
          </p:cNvSpPr>
          <p:nvPr>
            <p:ph type="ftr" sz="quarter" idx="11"/>
          </p:nvPr>
        </p:nvSpPr>
        <p:spPr/>
        <p:txBody>
          <a:bodyPr/>
          <a:lstStyle/>
          <a:p>
            <a:r>
              <a:rPr lang="en-US" smtClean="0"/>
              <a:t>DRAFT</a:t>
            </a:r>
            <a:endParaRPr lang="en-US"/>
          </a:p>
        </p:txBody>
      </p:sp>
      <p:sp>
        <p:nvSpPr>
          <p:cNvPr id="9" name="Slide Number Placeholder 8"/>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FCA87-F090-4E06-A9BB-CEC3A436B49C}" type="datetime1">
              <a:rPr lang="en-US" smtClean="0"/>
              <a:t>10/21/2015</a:t>
            </a:fld>
            <a:endParaRPr lang="en-US"/>
          </a:p>
        </p:txBody>
      </p:sp>
      <p:sp>
        <p:nvSpPr>
          <p:cNvPr id="4" name="Footer Placeholder 3"/>
          <p:cNvSpPr>
            <a:spLocks noGrp="1"/>
          </p:cNvSpPr>
          <p:nvPr>
            <p:ph type="ftr" sz="quarter" idx="11"/>
          </p:nvPr>
        </p:nvSpPr>
        <p:spPr/>
        <p:txBody>
          <a:bodyPr/>
          <a:lstStyle/>
          <a:p>
            <a:r>
              <a:rPr lang="en-US" smtClean="0"/>
              <a:t>DRAFT</a:t>
            </a:r>
            <a:endParaRPr lang="en-US"/>
          </a:p>
        </p:txBody>
      </p:sp>
      <p:sp>
        <p:nvSpPr>
          <p:cNvPr id="5" name="Slide Number Placeholder 4"/>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E574F-AE53-4376-9EF3-13E3F85B8391}" type="datetime1">
              <a:rPr lang="en-US" smtClean="0"/>
              <a:t>10/21/2015</a:t>
            </a:fld>
            <a:endParaRPr lang="en-US"/>
          </a:p>
        </p:txBody>
      </p:sp>
      <p:sp>
        <p:nvSpPr>
          <p:cNvPr id="3" name="Footer Placeholder 2"/>
          <p:cNvSpPr>
            <a:spLocks noGrp="1"/>
          </p:cNvSpPr>
          <p:nvPr>
            <p:ph type="ftr" sz="quarter" idx="11"/>
          </p:nvPr>
        </p:nvSpPr>
        <p:spPr/>
        <p:txBody>
          <a:bodyPr/>
          <a:lstStyle/>
          <a:p>
            <a:r>
              <a:rPr lang="en-US" smtClean="0"/>
              <a:t>DRAFT</a:t>
            </a:r>
            <a:endParaRPr lang="en-US"/>
          </a:p>
        </p:txBody>
      </p:sp>
      <p:sp>
        <p:nvSpPr>
          <p:cNvPr id="4" name="Slide Number Placeholder 3"/>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9876F-5E8F-4ED1-A260-D2B88ECC8C68}" type="datetime1">
              <a:rPr lang="en-US" smtClean="0"/>
              <a:t>10/21/2015</a:t>
            </a:fld>
            <a:endParaRPr lang="en-US"/>
          </a:p>
        </p:txBody>
      </p:sp>
      <p:sp>
        <p:nvSpPr>
          <p:cNvPr id="6" name="Footer Placeholder 5"/>
          <p:cNvSpPr>
            <a:spLocks noGrp="1"/>
          </p:cNvSpPr>
          <p:nvPr>
            <p:ph type="ftr" sz="quarter" idx="11"/>
          </p:nvPr>
        </p:nvSpPr>
        <p:spPr/>
        <p:txBody>
          <a:bodyPr/>
          <a:lstStyle/>
          <a:p>
            <a:r>
              <a:rPr lang="en-US" smtClean="0"/>
              <a:t>DRAFT</a:t>
            </a:r>
            <a:endParaRPr lang="en-US"/>
          </a:p>
        </p:txBody>
      </p:sp>
      <p:sp>
        <p:nvSpPr>
          <p:cNvPr id="7" name="Slide Number Placeholder 6"/>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B2E383-A19C-40AE-9499-CFB75076DA63}" type="datetime1">
              <a:rPr lang="en-US" smtClean="0"/>
              <a:t>10/21/2015</a:t>
            </a:fld>
            <a:endParaRPr lang="en-US"/>
          </a:p>
        </p:txBody>
      </p:sp>
      <p:sp>
        <p:nvSpPr>
          <p:cNvPr id="6" name="Footer Placeholder 5"/>
          <p:cNvSpPr>
            <a:spLocks noGrp="1"/>
          </p:cNvSpPr>
          <p:nvPr>
            <p:ph type="ftr" sz="quarter" idx="11"/>
          </p:nvPr>
        </p:nvSpPr>
        <p:spPr/>
        <p:txBody>
          <a:bodyPr/>
          <a:lstStyle/>
          <a:p>
            <a:r>
              <a:rPr lang="en-US" smtClean="0"/>
              <a:t>DRAFT</a:t>
            </a:r>
            <a:endParaRPr lang="en-US"/>
          </a:p>
        </p:txBody>
      </p:sp>
      <p:sp>
        <p:nvSpPr>
          <p:cNvPr id="7" name="Slide Number Placeholder 6"/>
          <p:cNvSpPr>
            <a:spLocks noGrp="1"/>
          </p:cNvSpPr>
          <p:nvPr>
            <p:ph type="sldNum" sz="quarter" idx="12"/>
          </p:nvPr>
        </p:nvSpPr>
        <p:spPr/>
        <p:txBody>
          <a:bodyPr/>
          <a:lstStyle/>
          <a:p>
            <a:fld id="{BCF8D7A2-BDB2-4E43-8AB9-7A5EA1D698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9F12B-6CD6-4C61-B837-A2A57A9586F2}" type="datetime1">
              <a:rPr lang="en-US" smtClean="0"/>
              <a:t>10/21/2015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DRAFT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8D7A2-BDB2-4E43-8AB9-7A5EA1D698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914400" y="4572000"/>
            <a:ext cx="7315200" cy="990600"/>
          </a:xfrm>
        </p:spPr>
        <p:txBody>
          <a:bodyPr>
            <a:noAutofit/>
          </a:bodyPr>
          <a:lstStyle/>
          <a:p>
            <a:r>
              <a:rPr lang="en-US" sz="4800" b="1" dirty="0" smtClean="0">
                <a:solidFill>
                  <a:schemeClr val="tx1"/>
                </a:solidFill>
              </a:rPr>
              <a:t>Mission and Organization</a:t>
            </a:r>
            <a:endParaRPr lang="en-US" sz="4800" b="1" dirty="0">
              <a:solidFill>
                <a:schemeClr val="tx1"/>
              </a:solidFill>
            </a:endParaRPr>
          </a:p>
        </p:txBody>
      </p:sp>
      <p:pic>
        <p:nvPicPr>
          <p:cNvPr id="3074"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a:stretch>
            <a:fillRect/>
          </a:stretch>
        </p:blipFill>
        <p:spPr bwMode="auto">
          <a:xfrm>
            <a:off x="2084446" y="503237"/>
            <a:ext cx="4975109" cy="38401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9519"/>
            <a:ext cx="8229600" cy="4525963"/>
          </a:xfrm>
        </p:spPr>
        <p:txBody>
          <a:bodyPr/>
          <a:lstStyle/>
          <a:p>
            <a:r>
              <a:rPr lang="en-US" dirty="0" smtClean="0"/>
              <a:t>Functional Discipline Coordinators</a:t>
            </a:r>
          </a:p>
          <a:p>
            <a:pPr lvl="1"/>
            <a:r>
              <a:rPr lang="en-US" dirty="0" smtClean="0"/>
              <a:t>7 currently assigned</a:t>
            </a:r>
            <a:br>
              <a:rPr lang="en-US" dirty="0" smtClean="0"/>
            </a:br>
            <a:endParaRPr lang="en-US" dirty="0" smtClean="0"/>
          </a:p>
          <a:p>
            <a:r>
              <a:rPr lang="en-US" dirty="0" smtClean="0"/>
              <a:t>Purpose</a:t>
            </a:r>
          </a:p>
          <a:p>
            <a:pPr lvl="1"/>
            <a:r>
              <a:rPr lang="en-US" dirty="0" smtClean="0"/>
              <a:t>Provide leadership and daily coordination of a specific functional area</a:t>
            </a:r>
          </a:p>
          <a:p>
            <a:pPr lvl="1"/>
            <a:r>
              <a:rPr lang="en-US" dirty="0" smtClean="0"/>
              <a:t>Assist the Advisory Board in determining available resources and supportable level of participation in response to local requests for assistance  </a:t>
            </a:r>
          </a:p>
          <a:p>
            <a:pPr lvl="1"/>
            <a:endParaRPr lang="en-US" dirty="0"/>
          </a:p>
        </p:txBody>
      </p:sp>
      <p:sp>
        <p:nvSpPr>
          <p:cNvPr id="4" name="Date Placeholder 3"/>
          <p:cNvSpPr>
            <a:spLocks noGrp="1"/>
          </p:cNvSpPr>
          <p:nvPr>
            <p:ph type="dt" sz="half" idx="10"/>
          </p:nvPr>
        </p:nvSpPr>
        <p:spPr/>
        <p:txBody>
          <a:bodyPr/>
          <a:lstStyle/>
          <a:p>
            <a:fld id="{9A004077-B860-4142-B9F7-4CF04B6B50CC}"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10</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
        <p:nvSpPr>
          <p:cNvPr id="8" name="Title 3"/>
          <p:cNvSpPr>
            <a:spLocks noGrp="1"/>
          </p:cNvSpPr>
          <p:nvPr>
            <p:ph type="title"/>
          </p:nvPr>
        </p:nvSpPr>
        <p:spPr/>
        <p:txBody>
          <a:bodyPr/>
          <a:lstStyle/>
          <a:p>
            <a:r>
              <a:rPr lang="en-US" dirty="0" smtClean="0"/>
              <a:t>OMD Organizational Structure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Current Functional Disciplines</a:t>
            </a:r>
          </a:p>
          <a:p>
            <a:pPr lvl="1"/>
            <a:r>
              <a:rPr lang="en-US" dirty="0" smtClean="0"/>
              <a:t>Response Coordinator</a:t>
            </a:r>
          </a:p>
          <a:p>
            <a:pPr lvl="1"/>
            <a:r>
              <a:rPr lang="en-US" dirty="0" smtClean="0"/>
              <a:t>Research</a:t>
            </a:r>
          </a:p>
          <a:p>
            <a:pPr lvl="1"/>
            <a:r>
              <a:rPr lang="en-US" dirty="0" smtClean="0"/>
              <a:t>Planning</a:t>
            </a:r>
          </a:p>
          <a:p>
            <a:pPr lvl="1"/>
            <a:r>
              <a:rPr lang="en-US" dirty="0" smtClean="0"/>
              <a:t>Public Relations</a:t>
            </a:r>
          </a:p>
          <a:p>
            <a:pPr lvl="1"/>
            <a:r>
              <a:rPr lang="en-US" dirty="0" smtClean="0"/>
              <a:t>Logistics</a:t>
            </a:r>
          </a:p>
          <a:p>
            <a:pPr lvl="1"/>
            <a:r>
              <a:rPr lang="en-US" dirty="0" smtClean="0"/>
              <a:t>Training</a:t>
            </a:r>
          </a:p>
          <a:p>
            <a:pPr lvl="1"/>
            <a:r>
              <a:rPr lang="en-US" dirty="0" smtClean="0"/>
              <a:t>Communications	</a:t>
            </a:r>
            <a:endParaRPr lang="en-US" dirty="0"/>
          </a:p>
        </p:txBody>
      </p:sp>
      <p:sp>
        <p:nvSpPr>
          <p:cNvPr id="4" name="Date Placeholder 3"/>
          <p:cNvSpPr>
            <a:spLocks noGrp="1"/>
          </p:cNvSpPr>
          <p:nvPr>
            <p:ph type="dt" sz="half" idx="10"/>
          </p:nvPr>
        </p:nvSpPr>
        <p:spPr/>
        <p:txBody>
          <a:bodyPr/>
          <a:lstStyle/>
          <a:p>
            <a:fld id="{DC845428-B158-4562-BE4E-76F1578AD86C}"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11</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
        <p:nvSpPr>
          <p:cNvPr id="8" name="Title 3"/>
          <p:cNvSpPr>
            <a:spLocks noGrp="1"/>
          </p:cNvSpPr>
          <p:nvPr>
            <p:ph type="title"/>
          </p:nvPr>
        </p:nvSpPr>
        <p:spPr/>
        <p:txBody>
          <a:bodyPr/>
          <a:lstStyle/>
          <a:p>
            <a:r>
              <a:rPr lang="en-US" dirty="0" smtClean="0"/>
              <a:t>OMD Organizational Structure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Response Coordinator</a:t>
            </a:r>
            <a:br>
              <a:rPr lang="en-US" dirty="0" smtClean="0"/>
            </a:br>
            <a:endParaRPr lang="en-US" dirty="0" smtClean="0"/>
          </a:p>
          <a:p>
            <a:pPr lvl="1"/>
            <a:r>
              <a:rPr lang="en-US" dirty="0" smtClean="0"/>
              <a:t>Primary Advisory Board contact with party requesting defense</a:t>
            </a:r>
          </a:p>
          <a:p>
            <a:pPr lvl="1"/>
            <a:r>
              <a:rPr lang="en-US" dirty="0" smtClean="0"/>
              <a:t>Administrative </a:t>
            </a:r>
            <a:r>
              <a:rPr lang="en-US" dirty="0"/>
              <a:t>manager of all </a:t>
            </a:r>
            <a:r>
              <a:rPr lang="en-US" dirty="0" smtClean="0"/>
              <a:t>OMD Missions; assignments and allocations to each event </a:t>
            </a:r>
          </a:p>
          <a:p>
            <a:pPr lvl="2"/>
            <a:r>
              <a:rPr lang="en-US" dirty="0" smtClean="0"/>
              <a:t>Militia Liaison</a:t>
            </a:r>
          </a:p>
          <a:p>
            <a:pPr lvl="2"/>
            <a:r>
              <a:rPr lang="en-US" dirty="0" smtClean="0"/>
              <a:t>OMD specific assets</a:t>
            </a:r>
          </a:p>
          <a:p>
            <a:pPr lvl="2"/>
            <a:r>
              <a:rPr lang="en-US" dirty="0" smtClean="0"/>
              <a:t>OMD volunteers</a:t>
            </a:r>
          </a:p>
          <a:p>
            <a:pPr lvl="1"/>
            <a:r>
              <a:rPr lang="en-US" dirty="0" smtClean="0"/>
              <a:t>Maintains communications with requesting party and Militia Liaison conveying reports to the Advisory Board</a:t>
            </a:r>
            <a:br>
              <a:rPr lang="en-US" dirty="0" smtClean="0"/>
            </a:br>
            <a:endParaRPr lang="en-US" dirty="0" smtClean="0"/>
          </a:p>
          <a:p>
            <a:endParaRPr lang="en-US" dirty="0"/>
          </a:p>
        </p:txBody>
      </p:sp>
      <p:sp>
        <p:nvSpPr>
          <p:cNvPr id="4" name="Date Placeholder 3"/>
          <p:cNvSpPr>
            <a:spLocks noGrp="1"/>
          </p:cNvSpPr>
          <p:nvPr>
            <p:ph type="dt" sz="half" idx="10"/>
          </p:nvPr>
        </p:nvSpPr>
        <p:spPr/>
        <p:txBody>
          <a:bodyPr/>
          <a:lstStyle/>
          <a:p>
            <a:fld id="{012ADFD1-D23F-436B-997E-3DEB7FE303F2}"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12</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Research</a:t>
            </a:r>
            <a:br>
              <a:rPr lang="en-US" dirty="0" smtClean="0"/>
            </a:br>
            <a:endParaRPr lang="en-US" dirty="0" smtClean="0"/>
          </a:p>
          <a:p>
            <a:pPr lvl="1"/>
            <a:r>
              <a:rPr lang="en-US" dirty="0" smtClean="0"/>
              <a:t>Primary Advisory Board contact with Tier two researchers</a:t>
            </a:r>
          </a:p>
          <a:p>
            <a:pPr lvl="1"/>
            <a:r>
              <a:rPr lang="en-US" dirty="0" smtClean="0"/>
              <a:t>Coordinate OMD research efforts to include: </a:t>
            </a:r>
          </a:p>
          <a:p>
            <a:pPr lvl="2"/>
            <a:r>
              <a:rPr lang="en-US" dirty="0" smtClean="0"/>
              <a:t>Develop research strategies to identify and evaluate emerging threats</a:t>
            </a:r>
          </a:p>
          <a:p>
            <a:pPr lvl="2"/>
            <a:r>
              <a:rPr lang="en-US" dirty="0" smtClean="0"/>
              <a:t>Conduct strategic risk management assessments</a:t>
            </a:r>
          </a:p>
          <a:p>
            <a:pPr lvl="2"/>
            <a:r>
              <a:rPr lang="en-US" dirty="0" smtClean="0"/>
              <a:t>Ensure a balanced research effort between strategic and tactical objectives</a:t>
            </a:r>
          </a:p>
          <a:p>
            <a:pPr lvl="2"/>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fld id="{2A0377DB-CC46-49D8-AAAF-CF58B34F6064}"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13</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lstStyle/>
          <a:p>
            <a:r>
              <a:rPr lang="en-US" dirty="0" smtClean="0"/>
              <a:t>Planning</a:t>
            </a:r>
            <a:br>
              <a:rPr lang="en-US" dirty="0" smtClean="0"/>
            </a:br>
            <a:endParaRPr lang="en-US" dirty="0" smtClean="0"/>
          </a:p>
          <a:p>
            <a:pPr lvl="1"/>
            <a:r>
              <a:rPr lang="en-US" dirty="0" smtClean="0"/>
              <a:t>Primary Advisory Board contact with Tier two planners</a:t>
            </a:r>
          </a:p>
          <a:p>
            <a:pPr lvl="1"/>
            <a:r>
              <a:rPr lang="en-US" dirty="0" smtClean="0"/>
              <a:t>Coordinate OMD strategic planning to include:</a:t>
            </a:r>
          </a:p>
          <a:p>
            <a:pPr lvl="2"/>
            <a:r>
              <a:rPr lang="en-US" dirty="0" smtClean="0"/>
              <a:t>Organizational design and control relationships</a:t>
            </a:r>
          </a:p>
          <a:p>
            <a:pPr lvl="2"/>
            <a:r>
              <a:rPr lang="en-US" dirty="0" smtClean="0"/>
              <a:t>Development of goals and objectives</a:t>
            </a:r>
          </a:p>
          <a:p>
            <a:pPr lvl="2"/>
            <a:r>
              <a:rPr lang="en-US" dirty="0" smtClean="0"/>
              <a:t>Development of strategic decision making processes</a:t>
            </a:r>
          </a:p>
          <a:p>
            <a:pPr lvl="2"/>
            <a:r>
              <a:rPr lang="en-US" dirty="0" smtClean="0"/>
              <a:t>Development of a risk management framework  </a:t>
            </a:r>
          </a:p>
          <a:p>
            <a:endParaRPr lang="en-US" dirty="0"/>
          </a:p>
        </p:txBody>
      </p:sp>
      <p:sp>
        <p:nvSpPr>
          <p:cNvPr id="4" name="Date Placeholder 3"/>
          <p:cNvSpPr>
            <a:spLocks noGrp="1"/>
          </p:cNvSpPr>
          <p:nvPr>
            <p:ph type="dt" sz="half" idx="10"/>
          </p:nvPr>
        </p:nvSpPr>
        <p:spPr/>
        <p:txBody>
          <a:bodyPr/>
          <a:lstStyle/>
          <a:p>
            <a:fld id="{DC2A0BF5-BBBD-44DA-8B68-B926ECCF9D11}"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14</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lstStyle/>
          <a:p>
            <a:r>
              <a:rPr lang="en-US" dirty="0" smtClean="0"/>
              <a:t>Public Relations</a:t>
            </a:r>
            <a:br>
              <a:rPr lang="en-US" dirty="0" smtClean="0"/>
            </a:br>
            <a:endParaRPr lang="en-US" dirty="0" smtClean="0"/>
          </a:p>
          <a:p>
            <a:pPr lvl="1"/>
            <a:r>
              <a:rPr lang="en-US" dirty="0" smtClean="0"/>
              <a:t>Primary Advisory Board contact with Tier two public relations support personnel</a:t>
            </a:r>
          </a:p>
          <a:p>
            <a:pPr lvl="1"/>
            <a:r>
              <a:rPr lang="en-US" dirty="0" smtClean="0"/>
              <a:t>Coordinate OMD public relations to include:</a:t>
            </a:r>
          </a:p>
          <a:p>
            <a:pPr lvl="2"/>
            <a:r>
              <a:rPr lang="en-US" dirty="0" smtClean="0"/>
              <a:t>Development and dissemination of information</a:t>
            </a:r>
          </a:p>
          <a:p>
            <a:pPr lvl="2"/>
            <a:r>
              <a:rPr lang="en-US" dirty="0" smtClean="0"/>
              <a:t>Vetting of media sources and venues</a:t>
            </a:r>
          </a:p>
          <a:p>
            <a:pPr lvl="2"/>
            <a:r>
              <a:rPr lang="en-US" dirty="0" smtClean="0"/>
              <a:t>Certification of authorized media outlets</a:t>
            </a:r>
          </a:p>
          <a:p>
            <a:pPr lvl="2">
              <a:buNone/>
            </a:pPr>
            <a:endParaRPr lang="en-US" dirty="0" smtClean="0"/>
          </a:p>
          <a:p>
            <a:endParaRPr lang="en-US" dirty="0" smtClean="0"/>
          </a:p>
        </p:txBody>
      </p:sp>
      <p:sp>
        <p:nvSpPr>
          <p:cNvPr id="4" name="Date Placeholder 3"/>
          <p:cNvSpPr>
            <a:spLocks noGrp="1"/>
          </p:cNvSpPr>
          <p:nvPr>
            <p:ph type="dt" sz="half" idx="10"/>
          </p:nvPr>
        </p:nvSpPr>
        <p:spPr/>
        <p:txBody>
          <a:bodyPr/>
          <a:lstStyle/>
          <a:p>
            <a:fld id="{B0F50F87-E605-467C-B30A-2E3EC0DECBF6}"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15</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normAutofit lnSpcReduction="10000"/>
          </a:bodyPr>
          <a:lstStyle/>
          <a:p>
            <a:r>
              <a:rPr lang="en-US" dirty="0" smtClean="0"/>
              <a:t>Logistics</a:t>
            </a:r>
            <a:br>
              <a:rPr lang="en-US" dirty="0" smtClean="0"/>
            </a:br>
            <a:endParaRPr lang="en-US" dirty="0" smtClean="0"/>
          </a:p>
          <a:p>
            <a:pPr lvl="1"/>
            <a:r>
              <a:rPr lang="en-US" dirty="0" smtClean="0"/>
              <a:t>Primary Advisory Board contact with Tier two logisticians</a:t>
            </a:r>
          </a:p>
          <a:p>
            <a:pPr lvl="1"/>
            <a:r>
              <a:rPr lang="en-US" dirty="0" smtClean="0"/>
              <a:t>Coordinate OMD logistics to include:</a:t>
            </a:r>
          </a:p>
          <a:p>
            <a:pPr lvl="2"/>
            <a:r>
              <a:rPr lang="en-US" dirty="0" smtClean="0"/>
              <a:t>Develop standard Table of Equipment as basis for subsequent event evaluation of needs</a:t>
            </a:r>
          </a:p>
          <a:p>
            <a:pPr lvl="2"/>
            <a:r>
              <a:rPr lang="en-US" dirty="0" smtClean="0"/>
              <a:t>Development and ongoing analysis of the supply chain</a:t>
            </a:r>
          </a:p>
          <a:p>
            <a:pPr lvl="2"/>
            <a:r>
              <a:rPr lang="en-US" dirty="0" smtClean="0"/>
              <a:t>Acquisition and distribution of supplies and equipment during incident response</a:t>
            </a:r>
          </a:p>
        </p:txBody>
      </p:sp>
      <p:sp>
        <p:nvSpPr>
          <p:cNvPr id="4" name="Date Placeholder 3"/>
          <p:cNvSpPr>
            <a:spLocks noGrp="1"/>
          </p:cNvSpPr>
          <p:nvPr>
            <p:ph type="dt" sz="half" idx="10"/>
          </p:nvPr>
        </p:nvSpPr>
        <p:spPr/>
        <p:txBody>
          <a:bodyPr/>
          <a:lstStyle/>
          <a:p>
            <a:fld id="{0E9EB2E9-3ECB-45D8-8533-D4F236F427EA}"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16</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normAutofit fontScale="92500"/>
          </a:bodyPr>
          <a:lstStyle/>
          <a:p>
            <a:r>
              <a:rPr lang="en-US" dirty="0" smtClean="0"/>
              <a:t>Training</a:t>
            </a:r>
            <a:br>
              <a:rPr lang="en-US" dirty="0" smtClean="0"/>
            </a:br>
            <a:endParaRPr lang="en-US" dirty="0" smtClean="0"/>
          </a:p>
          <a:p>
            <a:pPr lvl="1"/>
            <a:r>
              <a:rPr lang="en-US" dirty="0" smtClean="0"/>
              <a:t>Primary Advisory Board contact with Tier two trainers</a:t>
            </a:r>
          </a:p>
          <a:p>
            <a:pPr lvl="1"/>
            <a:r>
              <a:rPr lang="en-US" dirty="0" smtClean="0"/>
              <a:t>Coordinate OMD training to include:</a:t>
            </a:r>
          </a:p>
          <a:p>
            <a:pPr lvl="2"/>
            <a:r>
              <a:rPr lang="en-US" dirty="0" smtClean="0"/>
              <a:t>Development of training standards and supporting documentation</a:t>
            </a:r>
          </a:p>
          <a:p>
            <a:pPr lvl="2"/>
            <a:r>
              <a:rPr lang="en-US" dirty="0" smtClean="0"/>
              <a:t>Establish training site</a:t>
            </a:r>
          </a:p>
          <a:p>
            <a:pPr lvl="2"/>
            <a:r>
              <a:rPr lang="en-US" dirty="0" smtClean="0"/>
              <a:t>Recruit and train instructors and evaluators</a:t>
            </a:r>
          </a:p>
          <a:p>
            <a:pPr lvl="2"/>
            <a:r>
              <a:rPr lang="en-US" dirty="0" smtClean="0"/>
              <a:t>Recruitment of volunteers to OMD and to OMD training program</a:t>
            </a:r>
          </a:p>
        </p:txBody>
      </p:sp>
      <p:sp>
        <p:nvSpPr>
          <p:cNvPr id="4" name="Date Placeholder 3"/>
          <p:cNvSpPr>
            <a:spLocks noGrp="1"/>
          </p:cNvSpPr>
          <p:nvPr>
            <p:ph type="dt" sz="half" idx="10"/>
          </p:nvPr>
        </p:nvSpPr>
        <p:spPr/>
        <p:txBody>
          <a:bodyPr/>
          <a:lstStyle/>
          <a:p>
            <a:fld id="{BA0DBEC0-6D12-4958-AFBD-83F64895B0A3}"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17</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Organizational Structure</a:t>
            </a:r>
            <a:endParaRPr lang="en-US" dirty="0"/>
          </a:p>
        </p:txBody>
      </p:sp>
      <p:sp>
        <p:nvSpPr>
          <p:cNvPr id="3" name="Content Placeholder 2"/>
          <p:cNvSpPr>
            <a:spLocks noGrp="1"/>
          </p:cNvSpPr>
          <p:nvPr>
            <p:ph idx="1"/>
          </p:nvPr>
        </p:nvSpPr>
        <p:spPr/>
        <p:txBody>
          <a:bodyPr/>
          <a:lstStyle/>
          <a:p>
            <a:r>
              <a:rPr lang="en-US" dirty="0" smtClean="0"/>
              <a:t>Communications</a:t>
            </a:r>
            <a:br>
              <a:rPr lang="en-US" dirty="0" smtClean="0"/>
            </a:br>
            <a:endParaRPr lang="en-US" dirty="0" smtClean="0"/>
          </a:p>
          <a:p>
            <a:pPr lvl="1"/>
            <a:r>
              <a:rPr lang="en-US" dirty="0" smtClean="0"/>
              <a:t>Primary Advisory Board contact with Tier two communicators</a:t>
            </a:r>
          </a:p>
          <a:p>
            <a:pPr lvl="1"/>
            <a:r>
              <a:rPr lang="en-US" dirty="0" smtClean="0"/>
              <a:t>Coordinate OMD communications to include:</a:t>
            </a:r>
          </a:p>
          <a:p>
            <a:pPr lvl="2"/>
            <a:r>
              <a:rPr lang="en-US" dirty="0" smtClean="0"/>
              <a:t>Development of strategic and tactical communications plans</a:t>
            </a:r>
          </a:p>
          <a:p>
            <a:pPr lvl="2"/>
            <a:r>
              <a:rPr lang="en-US" dirty="0" smtClean="0"/>
              <a:t>Development of a common equipment list and associated communications protocols &amp; codes </a:t>
            </a:r>
          </a:p>
        </p:txBody>
      </p:sp>
      <p:sp>
        <p:nvSpPr>
          <p:cNvPr id="4" name="Date Placeholder 3"/>
          <p:cNvSpPr>
            <a:spLocks noGrp="1"/>
          </p:cNvSpPr>
          <p:nvPr>
            <p:ph type="dt" sz="half" idx="10"/>
          </p:nvPr>
        </p:nvSpPr>
        <p:spPr/>
        <p:txBody>
          <a:bodyPr/>
          <a:lstStyle/>
          <a:p>
            <a:fld id="{2453AC9A-F27B-480B-BAF4-2676AED10B94}"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18</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Volunteers</a:t>
            </a:r>
            <a:br>
              <a:rPr lang="en-US" dirty="0" smtClean="0"/>
            </a:br>
            <a:endParaRPr lang="en-US" dirty="0" smtClean="0"/>
          </a:p>
          <a:p>
            <a:pPr lvl="1"/>
            <a:r>
              <a:rPr lang="en-US" dirty="0" smtClean="0"/>
              <a:t>Who will receive call out notifications:</a:t>
            </a:r>
            <a:br>
              <a:rPr lang="en-US" dirty="0" smtClean="0"/>
            </a:br>
            <a:endParaRPr lang="en-US" dirty="0" smtClean="0"/>
          </a:p>
          <a:p>
            <a:pPr lvl="2"/>
            <a:r>
              <a:rPr lang="en-US" dirty="0" smtClean="0"/>
              <a:t>Participants on web page discussions</a:t>
            </a:r>
          </a:p>
          <a:p>
            <a:pPr lvl="2"/>
            <a:r>
              <a:rPr lang="en-US" dirty="0" smtClean="0"/>
              <a:t>Followers on </a:t>
            </a:r>
            <a:r>
              <a:rPr lang="en-US" dirty="0" err="1" smtClean="0"/>
              <a:t>Facebook</a:t>
            </a:r>
            <a:endParaRPr lang="en-US" dirty="0" smtClean="0"/>
          </a:p>
          <a:p>
            <a:pPr lvl="2"/>
            <a:r>
              <a:rPr lang="en-US" dirty="0" smtClean="0"/>
              <a:t>Subscribers to OMD mailing list	</a:t>
            </a:r>
            <a:endParaRPr lang="en-US" dirty="0"/>
          </a:p>
        </p:txBody>
      </p:sp>
      <p:sp>
        <p:nvSpPr>
          <p:cNvPr id="4" name="Date Placeholder 3"/>
          <p:cNvSpPr>
            <a:spLocks noGrp="1"/>
          </p:cNvSpPr>
          <p:nvPr>
            <p:ph type="dt" sz="half" idx="10"/>
          </p:nvPr>
        </p:nvSpPr>
        <p:spPr/>
        <p:txBody>
          <a:bodyPr/>
          <a:lstStyle/>
          <a:p>
            <a:fld id="{BE2BA5A8-14EC-45F3-A59C-9B734295806C}"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19</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
        <p:nvSpPr>
          <p:cNvPr id="8" name="Title 3"/>
          <p:cNvSpPr>
            <a:spLocks noGrp="1"/>
          </p:cNvSpPr>
          <p:nvPr>
            <p:ph type="title"/>
          </p:nvPr>
        </p:nvSpPr>
        <p:spPr/>
        <p:txBody>
          <a:bodyPr/>
          <a:lstStyle/>
          <a:p>
            <a:r>
              <a:rPr lang="en-US" dirty="0" smtClean="0"/>
              <a:t>OMD Organizational Structure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a:t>
            </a:r>
            <a:endParaRPr lang="en-US" dirty="0"/>
          </a:p>
        </p:txBody>
      </p:sp>
      <p:sp>
        <p:nvSpPr>
          <p:cNvPr id="3" name="Content Placeholder 2"/>
          <p:cNvSpPr>
            <a:spLocks noGrp="1"/>
          </p:cNvSpPr>
          <p:nvPr>
            <p:ph idx="1"/>
          </p:nvPr>
        </p:nvSpPr>
        <p:spPr/>
        <p:txBody>
          <a:bodyPr/>
          <a:lstStyle/>
          <a:p>
            <a:pPr>
              <a:buNone/>
            </a:pPr>
            <a:r>
              <a:rPr lang="en-US" dirty="0" smtClean="0"/>
              <a:t>    Operation Mutual Defense (OMD) recruits, trains and provides the necessary command and control resources to assist patriots in the defense of lives, individual liberties and property throughout the United States when requested in order to protect them against governmental overreach. </a:t>
            </a:r>
            <a:endParaRPr lang="en-US" dirty="0"/>
          </a:p>
        </p:txBody>
      </p:sp>
      <p:sp>
        <p:nvSpPr>
          <p:cNvPr id="4" name="Date Placeholder 3"/>
          <p:cNvSpPr>
            <a:spLocks noGrp="1"/>
          </p:cNvSpPr>
          <p:nvPr>
            <p:ph type="dt" sz="half" idx="10"/>
          </p:nvPr>
        </p:nvSpPr>
        <p:spPr/>
        <p:txBody>
          <a:bodyPr/>
          <a:lstStyle/>
          <a:p>
            <a:fld id="{4B8F0F82-4C8C-46D7-997C-F672BA623343}"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2</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Mission</a:t>
            </a:r>
            <a:endParaRPr lang="en-US" dirty="0"/>
          </a:p>
        </p:txBody>
      </p:sp>
      <p:sp>
        <p:nvSpPr>
          <p:cNvPr id="3" name="Content Placeholder 2"/>
          <p:cNvSpPr>
            <a:spLocks noGrp="1"/>
          </p:cNvSpPr>
          <p:nvPr>
            <p:ph idx="1"/>
          </p:nvPr>
        </p:nvSpPr>
        <p:spPr/>
        <p:txBody>
          <a:bodyPr/>
          <a:lstStyle/>
          <a:p>
            <a:r>
              <a:rPr lang="en-US" dirty="0" smtClean="0"/>
              <a:t>Who?</a:t>
            </a:r>
            <a:br>
              <a:rPr lang="en-US" dirty="0" smtClean="0"/>
            </a:br>
            <a:endParaRPr lang="en-US" dirty="0" smtClean="0"/>
          </a:p>
          <a:p>
            <a:r>
              <a:rPr lang="en-US" dirty="0" smtClean="0"/>
              <a:t>A network of Militias that also includes:</a:t>
            </a:r>
          </a:p>
          <a:p>
            <a:pPr lvl="1"/>
            <a:r>
              <a:rPr lang="en-US" dirty="0" smtClean="0"/>
              <a:t>Concerned citizens</a:t>
            </a:r>
          </a:p>
          <a:p>
            <a:pPr lvl="1"/>
            <a:r>
              <a:rPr lang="en-US" dirty="0" smtClean="0"/>
              <a:t>Local patriots</a:t>
            </a:r>
          </a:p>
          <a:p>
            <a:pPr lvl="1"/>
            <a:r>
              <a:rPr lang="en-US" dirty="0" smtClean="0"/>
              <a:t>Journalists</a:t>
            </a:r>
            <a:r>
              <a:rPr lang="en-US" dirty="0"/>
              <a:t>, and media relations personnel from patriotic political activism groups</a:t>
            </a:r>
          </a:p>
        </p:txBody>
      </p:sp>
      <p:sp>
        <p:nvSpPr>
          <p:cNvPr id="4" name="Date Placeholder 3"/>
          <p:cNvSpPr>
            <a:spLocks noGrp="1"/>
          </p:cNvSpPr>
          <p:nvPr>
            <p:ph type="dt" sz="half" idx="10"/>
          </p:nvPr>
        </p:nvSpPr>
        <p:spPr/>
        <p:txBody>
          <a:bodyPr/>
          <a:lstStyle/>
          <a:p>
            <a:fld id="{66B8BD9E-9126-4C3D-BDFE-059078A53E0D}"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3</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
        <p:nvSpPr>
          <p:cNvPr id="8" name="TextBox 7"/>
          <p:cNvSpPr txBox="1"/>
          <p:nvPr/>
        </p:nvSpPr>
        <p:spPr>
          <a:xfrm>
            <a:off x="838200" y="5791200"/>
            <a:ext cx="7338804" cy="369332"/>
          </a:xfrm>
          <a:prstGeom prst="rect">
            <a:avLst/>
          </a:prstGeom>
          <a:noFill/>
        </p:spPr>
        <p:txBody>
          <a:bodyPr wrap="none" rtlCol="0">
            <a:spAutoFit/>
          </a:bodyPr>
          <a:lstStyle/>
          <a:p>
            <a:r>
              <a:rPr lang="en-US" b="1" dirty="0" smtClean="0"/>
              <a:t>Working </a:t>
            </a:r>
            <a:r>
              <a:rPr lang="en-US" b="1" dirty="0"/>
              <a:t>in conjunction with local law enforcement if and where applicable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Mission</a:t>
            </a:r>
            <a:endParaRPr lang="en-US" dirty="0"/>
          </a:p>
        </p:txBody>
      </p:sp>
      <p:sp>
        <p:nvSpPr>
          <p:cNvPr id="3" name="Content Placeholder 2"/>
          <p:cNvSpPr>
            <a:spLocks noGrp="1"/>
          </p:cNvSpPr>
          <p:nvPr>
            <p:ph idx="1"/>
          </p:nvPr>
        </p:nvSpPr>
        <p:spPr/>
        <p:txBody>
          <a:bodyPr/>
          <a:lstStyle/>
          <a:p>
            <a:r>
              <a:rPr lang="en-US" dirty="0" smtClean="0"/>
              <a:t>What?</a:t>
            </a:r>
            <a:br>
              <a:rPr lang="en-US" dirty="0" smtClean="0"/>
            </a:br>
            <a:endParaRPr lang="en-US" dirty="0" smtClean="0"/>
          </a:p>
          <a:p>
            <a:r>
              <a:rPr lang="en-US" dirty="0" smtClean="0"/>
              <a:t>Defense of: </a:t>
            </a:r>
          </a:p>
          <a:p>
            <a:pPr lvl="1"/>
            <a:r>
              <a:rPr lang="en-US" dirty="0" smtClean="0"/>
              <a:t>Lives</a:t>
            </a:r>
          </a:p>
          <a:p>
            <a:pPr lvl="1"/>
            <a:r>
              <a:rPr lang="en-US" dirty="0" smtClean="0"/>
              <a:t>Liberty to exercise God-given rights</a:t>
            </a:r>
          </a:p>
          <a:p>
            <a:pPr lvl="1"/>
            <a:r>
              <a:rPr lang="en-US" dirty="0" smtClean="0"/>
              <a:t>Defense </a:t>
            </a:r>
            <a:r>
              <a:rPr lang="en-US" dirty="0"/>
              <a:t>of public and private </a:t>
            </a:r>
            <a:r>
              <a:rPr lang="en-US" dirty="0" smtClean="0"/>
              <a:t>property</a:t>
            </a:r>
          </a:p>
        </p:txBody>
      </p:sp>
      <p:sp>
        <p:nvSpPr>
          <p:cNvPr id="4" name="Date Placeholder 3"/>
          <p:cNvSpPr>
            <a:spLocks noGrp="1"/>
          </p:cNvSpPr>
          <p:nvPr>
            <p:ph type="dt" sz="half" idx="10"/>
          </p:nvPr>
        </p:nvSpPr>
        <p:spPr/>
        <p:txBody>
          <a:bodyPr/>
          <a:lstStyle/>
          <a:p>
            <a:fld id="{6E5B66BB-0353-40D0-BAD1-9787E3EEFF82}"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4</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
        <p:nvSpPr>
          <p:cNvPr id="9" name="TextBox 8"/>
          <p:cNvSpPr txBox="1"/>
          <p:nvPr/>
        </p:nvSpPr>
        <p:spPr>
          <a:xfrm>
            <a:off x="838200" y="5040868"/>
            <a:ext cx="5305940" cy="369332"/>
          </a:xfrm>
          <a:prstGeom prst="rect">
            <a:avLst/>
          </a:prstGeom>
          <a:noFill/>
        </p:spPr>
        <p:txBody>
          <a:bodyPr wrap="none" rtlCol="0">
            <a:spAutoFit/>
          </a:bodyPr>
          <a:lstStyle/>
          <a:p>
            <a:r>
              <a:rPr lang="en-US" b="1" dirty="0" smtClean="0"/>
              <a:t>At </a:t>
            </a:r>
            <a:r>
              <a:rPr lang="en-US" b="1" dirty="0"/>
              <a:t>the request of such parties in need of such defense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Mission</a:t>
            </a:r>
            <a:endParaRPr lang="en-US" dirty="0"/>
          </a:p>
        </p:txBody>
      </p:sp>
      <p:sp>
        <p:nvSpPr>
          <p:cNvPr id="3" name="Content Placeholder 2"/>
          <p:cNvSpPr>
            <a:spLocks noGrp="1"/>
          </p:cNvSpPr>
          <p:nvPr>
            <p:ph idx="1"/>
          </p:nvPr>
        </p:nvSpPr>
        <p:spPr>
          <a:xfrm>
            <a:off x="457200" y="1345671"/>
            <a:ext cx="8229600" cy="4525963"/>
          </a:xfrm>
        </p:spPr>
        <p:txBody>
          <a:bodyPr/>
          <a:lstStyle/>
          <a:p>
            <a:r>
              <a:rPr lang="en-US" dirty="0" smtClean="0"/>
              <a:t>Where?</a:t>
            </a:r>
            <a:br>
              <a:rPr lang="en-US" dirty="0" smtClean="0"/>
            </a:br>
            <a:endParaRPr lang="en-US" dirty="0" smtClean="0"/>
          </a:p>
          <a:p>
            <a:r>
              <a:rPr lang="en-US" dirty="0" smtClean="0"/>
              <a:t>Defensive postures shall be established:</a:t>
            </a:r>
          </a:p>
          <a:p>
            <a:pPr lvl="1"/>
            <a:r>
              <a:rPr lang="en-US" dirty="0" smtClean="0"/>
              <a:t>Optimal tactical positions</a:t>
            </a:r>
          </a:p>
          <a:p>
            <a:pPr lvl="1"/>
            <a:r>
              <a:rPr lang="en-US" dirty="0" smtClean="0"/>
              <a:t>All laws not in violation of the US or subject State Constitution shall be observed</a:t>
            </a:r>
          </a:p>
          <a:p>
            <a:pPr lvl="1"/>
            <a:r>
              <a:rPr lang="en-US" dirty="0" smtClean="0"/>
              <a:t>All laws in violation of the US or subject State Constitution </a:t>
            </a:r>
            <a:r>
              <a:rPr lang="en-US" dirty="0"/>
              <a:t>are hereby considered null and void</a:t>
            </a:r>
          </a:p>
        </p:txBody>
      </p:sp>
      <p:sp>
        <p:nvSpPr>
          <p:cNvPr id="4" name="Date Placeholder 3"/>
          <p:cNvSpPr>
            <a:spLocks noGrp="1"/>
          </p:cNvSpPr>
          <p:nvPr>
            <p:ph type="dt" sz="half" idx="10"/>
          </p:nvPr>
        </p:nvSpPr>
        <p:spPr/>
        <p:txBody>
          <a:bodyPr/>
          <a:lstStyle/>
          <a:p>
            <a:fld id="{96206244-3C16-4F5E-9B6C-F510C2512802}"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5</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Mission</a:t>
            </a:r>
            <a:endParaRPr lang="en-US" dirty="0"/>
          </a:p>
        </p:txBody>
      </p:sp>
      <p:sp>
        <p:nvSpPr>
          <p:cNvPr id="3" name="Content Placeholder 2"/>
          <p:cNvSpPr>
            <a:spLocks noGrp="1"/>
          </p:cNvSpPr>
          <p:nvPr>
            <p:ph idx="1"/>
          </p:nvPr>
        </p:nvSpPr>
        <p:spPr/>
        <p:txBody>
          <a:bodyPr/>
          <a:lstStyle/>
          <a:p>
            <a:r>
              <a:rPr lang="en-US" dirty="0" smtClean="0"/>
              <a:t>When?</a:t>
            </a:r>
            <a:r>
              <a:rPr lang="en-US" dirty="0" smtClean="0"/>
              <a:t/>
            </a:r>
            <a:br>
              <a:rPr lang="en-US" dirty="0" smtClean="0"/>
            </a:br>
            <a:endParaRPr lang="en-US" dirty="0" smtClean="0"/>
          </a:p>
          <a:p>
            <a:r>
              <a:rPr lang="en-US" dirty="0" smtClean="0"/>
              <a:t>Upon validation of a local request:</a:t>
            </a:r>
          </a:p>
          <a:p>
            <a:pPr lvl="1"/>
            <a:r>
              <a:rPr lang="en-US" dirty="0" smtClean="0"/>
              <a:t>Defensive postures will be taken up in the shortest possible time</a:t>
            </a:r>
          </a:p>
          <a:p>
            <a:pPr lvl="1"/>
            <a:r>
              <a:rPr lang="en-US" dirty="0" smtClean="0"/>
              <a:t>Minimum force size to be determined by coalition leadership</a:t>
            </a:r>
          </a:p>
          <a:p>
            <a:pPr lvl="1"/>
            <a:r>
              <a:rPr lang="en-US" dirty="0" smtClean="0"/>
              <a:t>Additional resources allocated based on the situation</a:t>
            </a:r>
            <a:endParaRPr lang="en-US" dirty="0"/>
          </a:p>
        </p:txBody>
      </p:sp>
      <p:sp>
        <p:nvSpPr>
          <p:cNvPr id="4" name="Date Placeholder 3"/>
          <p:cNvSpPr>
            <a:spLocks noGrp="1"/>
          </p:cNvSpPr>
          <p:nvPr>
            <p:ph type="dt" sz="half" idx="10"/>
          </p:nvPr>
        </p:nvSpPr>
        <p:spPr/>
        <p:txBody>
          <a:bodyPr/>
          <a:lstStyle/>
          <a:p>
            <a:fld id="{32E48D91-F503-4B8A-AE63-483499861054}"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6</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OMD Mission</a:t>
            </a:r>
            <a:endParaRPr lang="en-US" dirty="0"/>
          </a:p>
        </p:txBody>
      </p:sp>
      <p:sp>
        <p:nvSpPr>
          <p:cNvPr id="3" name="Content Placeholder 2"/>
          <p:cNvSpPr>
            <a:spLocks noGrp="1"/>
          </p:cNvSpPr>
          <p:nvPr>
            <p:ph idx="1"/>
          </p:nvPr>
        </p:nvSpPr>
        <p:spPr/>
        <p:txBody>
          <a:bodyPr/>
          <a:lstStyle/>
          <a:p>
            <a:r>
              <a:rPr lang="en-US" smtClean="0"/>
              <a:t>Why?</a:t>
            </a:r>
            <a:r>
              <a:rPr lang="en-US" dirty="0" smtClean="0"/>
              <a:t/>
            </a:r>
            <a:br>
              <a:rPr lang="en-US" dirty="0" smtClean="0"/>
            </a:br>
            <a:endParaRPr lang="en-US" dirty="0" smtClean="0"/>
          </a:p>
          <a:p>
            <a:r>
              <a:rPr lang="en-US" dirty="0" smtClean="0"/>
              <a:t>To protect against governmental overreach</a:t>
            </a:r>
          </a:p>
          <a:p>
            <a:pPr lvl="1"/>
            <a:r>
              <a:rPr lang="en-US" dirty="0" smtClean="0"/>
              <a:t>Disregard for the US or subject State Constitution by governmental agents</a:t>
            </a:r>
          </a:p>
          <a:p>
            <a:pPr lvl="1"/>
            <a:r>
              <a:rPr lang="en-US" dirty="0" smtClean="0"/>
              <a:t>Unlawful use of force by governmental agents to coerce and/or detain individuals exercising their God given rights</a:t>
            </a:r>
            <a:br>
              <a:rPr lang="en-US" dirty="0" smtClean="0"/>
            </a:br>
            <a:endParaRPr lang="en-US" dirty="0" smtClean="0"/>
          </a:p>
          <a:p>
            <a:endParaRPr lang="en-US" dirty="0"/>
          </a:p>
        </p:txBody>
      </p:sp>
      <p:sp>
        <p:nvSpPr>
          <p:cNvPr id="4" name="Date Placeholder 3"/>
          <p:cNvSpPr>
            <a:spLocks noGrp="1"/>
          </p:cNvSpPr>
          <p:nvPr>
            <p:ph type="dt" sz="half" idx="10"/>
          </p:nvPr>
        </p:nvSpPr>
        <p:spPr/>
        <p:txBody>
          <a:bodyPr/>
          <a:lstStyle/>
          <a:p>
            <a:fld id="{B03386DA-E658-49FC-BDBD-F0103BB12062}"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7</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3" cstate="print"/>
          <a:srcRect l="14773" t="4754" r="13241" b="5953"/>
          <a:stretch>
            <a:fillRect/>
          </a:stretch>
        </p:blipFill>
        <p:spPr bwMode="auto">
          <a:xfrm>
            <a:off x="8091584" y="5296711"/>
            <a:ext cx="914400" cy="87548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OMD is organized in three tiers</a:t>
            </a:r>
            <a:br>
              <a:rPr lang="en-US" dirty="0" smtClean="0"/>
            </a:br>
            <a:endParaRPr lang="en-US" dirty="0" smtClean="0"/>
          </a:p>
          <a:p>
            <a:pPr lvl="1"/>
            <a:r>
              <a:rPr lang="en-US" dirty="0" smtClean="0"/>
              <a:t>Functional Discipline </a:t>
            </a:r>
            <a:br>
              <a:rPr lang="en-US" dirty="0" smtClean="0"/>
            </a:br>
            <a:r>
              <a:rPr lang="en-US" dirty="0" smtClean="0"/>
              <a:t>Coordinators (Tier 1)</a:t>
            </a:r>
            <a:br>
              <a:rPr lang="en-US" dirty="0" smtClean="0"/>
            </a:br>
            <a:endParaRPr lang="en-US" dirty="0" smtClean="0"/>
          </a:p>
          <a:p>
            <a:pPr lvl="1"/>
            <a:r>
              <a:rPr lang="en-US" dirty="0" smtClean="0"/>
              <a:t>Discipline Support </a:t>
            </a:r>
            <a:br>
              <a:rPr lang="en-US" dirty="0" smtClean="0"/>
            </a:br>
            <a:r>
              <a:rPr lang="en-US" dirty="0" smtClean="0"/>
              <a:t>Personnel (Tier 2)</a:t>
            </a:r>
            <a:br>
              <a:rPr lang="en-US" dirty="0" smtClean="0"/>
            </a:br>
            <a:endParaRPr lang="en-US" dirty="0" smtClean="0"/>
          </a:p>
          <a:p>
            <a:pPr lvl="1"/>
            <a:r>
              <a:rPr lang="en-US" dirty="0" smtClean="0"/>
              <a:t>Volunteers (Tier 3)</a:t>
            </a:r>
            <a:endParaRPr lang="en-US" dirty="0"/>
          </a:p>
        </p:txBody>
      </p:sp>
      <p:sp>
        <p:nvSpPr>
          <p:cNvPr id="4" name="Date Placeholder 3"/>
          <p:cNvSpPr>
            <a:spLocks noGrp="1"/>
          </p:cNvSpPr>
          <p:nvPr>
            <p:ph type="dt" sz="half" idx="10"/>
          </p:nvPr>
        </p:nvSpPr>
        <p:spPr/>
        <p:txBody>
          <a:bodyPr/>
          <a:lstStyle/>
          <a:p>
            <a:fld id="{48977C21-5CDC-4174-BBD8-8B7B1A1F1CE5}"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8</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
        <p:nvSpPr>
          <p:cNvPr id="8" name="Title 3"/>
          <p:cNvSpPr>
            <a:spLocks noGrp="1"/>
          </p:cNvSpPr>
          <p:nvPr>
            <p:ph type="title"/>
          </p:nvPr>
        </p:nvSpPr>
        <p:spPr/>
        <p:txBody>
          <a:bodyPr/>
          <a:lstStyle/>
          <a:p>
            <a:r>
              <a:rPr lang="en-US" dirty="0" smtClean="0"/>
              <a:t>OMD Organizational Structure</a:t>
            </a:r>
            <a:endParaRPr lang="en-US" dirty="0"/>
          </a:p>
        </p:txBody>
      </p:sp>
      <p:graphicFrame>
        <p:nvGraphicFramePr>
          <p:cNvPr id="9" name="Diagram 8"/>
          <p:cNvGraphicFramePr/>
          <p:nvPr/>
        </p:nvGraphicFramePr>
        <p:xfrm>
          <a:off x="5029200" y="2514600"/>
          <a:ext cx="3886200"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Advisory Board</a:t>
            </a:r>
          </a:p>
          <a:p>
            <a:pPr lvl="1"/>
            <a:r>
              <a:rPr lang="en-US" dirty="0" smtClean="0"/>
              <a:t>Chairman </a:t>
            </a:r>
          </a:p>
          <a:p>
            <a:pPr lvl="1"/>
            <a:r>
              <a:rPr lang="en-US" dirty="0" smtClean="0"/>
              <a:t>6 additional board members</a:t>
            </a:r>
          </a:p>
          <a:p>
            <a:pPr lvl="1"/>
            <a:endParaRPr lang="en-US" dirty="0" smtClean="0"/>
          </a:p>
          <a:p>
            <a:r>
              <a:rPr lang="en-US" dirty="0" smtClean="0"/>
              <a:t>Purpose </a:t>
            </a:r>
          </a:p>
          <a:p>
            <a:pPr lvl="1"/>
            <a:r>
              <a:rPr lang="en-US" dirty="0" smtClean="0"/>
              <a:t>Provide Discipline, Leadership &amp; interdisciplinary coordination</a:t>
            </a:r>
          </a:p>
          <a:p>
            <a:pPr lvl="1"/>
            <a:r>
              <a:rPr lang="en-US" dirty="0" smtClean="0"/>
              <a:t>Determine OMD goals and objectives</a:t>
            </a:r>
          </a:p>
          <a:p>
            <a:pPr lvl="1"/>
            <a:r>
              <a:rPr lang="en-US" dirty="0" smtClean="0"/>
              <a:t>Determine OMD participation in response to local requests for assistance</a:t>
            </a:r>
            <a:br>
              <a:rPr lang="en-US" dirty="0" smtClean="0"/>
            </a:br>
            <a:endParaRPr lang="en-US" dirty="0" smtClean="0"/>
          </a:p>
        </p:txBody>
      </p:sp>
      <p:sp>
        <p:nvSpPr>
          <p:cNvPr id="4" name="Date Placeholder 3"/>
          <p:cNvSpPr>
            <a:spLocks noGrp="1"/>
          </p:cNvSpPr>
          <p:nvPr>
            <p:ph type="dt" sz="half" idx="10"/>
          </p:nvPr>
        </p:nvSpPr>
        <p:spPr/>
        <p:txBody>
          <a:bodyPr/>
          <a:lstStyle/>
          <a:p>
            <a:fld id="{7B3D37FD-A09A-4C1E-A83D-2816DF52AA0E}" type="datetime1">
              <a:rPr lang="en-US" smtClean="0"/>
              <a:t>10/21/2015</a:t>
            </a:fld>
            <a:endParaRPr lang="en-US"/>
          </a:p>
        </p:txBody>
      </p:sp>
      <p:sp>
        <p:nvSpPr>
          <p:cNvPr id="6" name="Slide Number Placeholder 5"/>
          <p:cNvSpPr>
            <a:spLocks noGrp="1"/>
          </p:cNvSpPr>
          <p:nvPr>
            <p:ph type="sldNum" sz="quarter" idx="12"/>
          </p:nvPr>
        </p:nvSpPr>
        <p:spPr/>
        <p:txBody>
          <a:bodyPr/>
          <a:lstStyle/>
          <a:p>
            <a:fld id="{BCF8D7A2-BDB2-4E43-8AB9-7A5EA1D698E4}" type="slidenum">
              <a:rPr lang="en-US" smtClean="0"/>
              <a:pPr/>
              <a:t>9</a:t>
            </a:fld>
            <a:endParaRPr lang="en-US"/>
          </a:p>
        </p:txBody>
      </p:sp>
      <p:pic>
        <p:nvPicPr>
          <p:cNvPr id="7" name="Picture 2" descr="https://scontent-atl3-1.xx.fbcdn.net/hphotos-xtf1/v/t1.0-9/11873535_686354728166327_2679210760953386495_n.jpg?oh=3132b2601388a3f846c895c510416913&amp;oe=56944EBD"/>
          <p:cNvPicPr>
            <a:picLocks noChangeAspect="1" noChangeArrowheads="1"/>
          </p:cNvPicPr>
          <p:nvPr/>
        </p:nvPicPr>
        <p:blipFill>
          <a:blip r:embed="rId2" cstate="print"/>
          <a:srcRect l="14773" t="4754" r="13241" b="5953"/>
          <a:stretch>
            <a:fillRect/>
          </a:stretch>
        </p:blipFill>
        <p:spPr bwMode="auto">
          <a:xfrm>
            <a:off x="8091584" y="5296711"/>
            <a:ext cx="914400" cy="875489"/>
          </a:xfrm>
          <a:prstGeom prst="rect">
            <a:avLst/>
          </a:prstGeom>
          <a:noFill/>
        </p:spPr>
      </p:pic>
      <p:sp>
        <p:nvSpPr>
          <p:cNvPr id="8" name="Title 3"/>
          <p:cNvSpPr>
            <a:spLocks noGrp="1"/>
          </p:cNvSpPr>
          <p:nvPr>
            <p:ph type="title"/>
          </p:nvPr>
        </p:nvSpPr>
        <p:spPr/>
        <p:txBody>
          <a:bodyPr/>
          <a:lstStyle/>
          <a:p>
            <a:r>
              <a:rPr lang="en-US" dirty="0" smtClean="0"/>
              <a:t>OMD Organizational Structure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TotalTime>
  <Words>310</Words>
  <Application>Microsoft Office PowerPoint</Application>
  <PresentationFormat>On-screen Show (4:3)</PresentationFormat>
  <Paragraphs>180</Paragraphs>
  <Slides>19</Slides>
  <Notes>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Mission Statement</vt:lpstr>
      <vt:lpstr>OMD Mission</vt:lpstr>
      <vt:lpstr>OMD Mission</vt:lpstr>
      <vt:lpstr>OMD Mission</vt:lpstr>
      <vt:lpstr>OMD Mission</vt:lpstr>
      <vt:lpstr>OMD Mission</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lpstr>OMD Organizational Structure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OMD Organizational Structure</dc:title>
  <dc:creator>Dennis</dc:creator>
  <cp:lastModifiedBy>Dennis</cp:lastModifiedBy>
  <cp:revision>73</cp:revision>
  <dcterms:created xsi:type="dcterms:W3CDTF">2015-10-14T08:31:53Z</dcterms:created>
  <dcterms:modified xsi:type="dcterms:W3CDTF">2015-10-21T09:43:01Z</dcterms:modified>
</cp:coreProperties>
</file>